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2"/>
  </p:notesMasterIdLst>
  <p:sldIdLst>
    <p:sldId id="379" r:id="rId3"/>
    <p:sldId id="258" r:id="rId4"/>
    <p:sldId id="325" r:id="rId5"/>
    <p:sldId id="344" r:id="rId6"/>
    <p:sldId id="363" r:id="rId7"/>
    <p:sldId id="364" r:id="rId8"/>
    <p:sldId id="360" r:id="rId9"/>
    <p:sldId id="365" r:id="rId10"/>
    <p:sldId id="298" r:id="rId11"/>
    <p:sldId id="366" r:id="rId12"/>
    <p:sldId id="367" r:id="rId13"/>
    <p:sldId id="361" r:id="rId14"/>
    <p:sldId id="368" r:id="rId15"/>
    <p:sldId id="369" r:id="rId16"/>
    <p:sldId id="370" r:id="rId17"/>
    <p:sldId id="371" r:id="rId18"/>
    <p:sldId id="372" r:id="rId19"/>
    <p:sldId id="373" r:id="rId20"/>
    <p:sldId id="3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5820" autoAdjust="0"/>
  </p:normalViewPr>
  <p:slideViewPr>
    <p:cSldViewPr snapToGrid="0">
      <p:cViewPr varScale="1">
        <p:scale>
          <a:sx n="93" d="100"/>
          <a:sy n="93" d="100"/>
        </p:scale>
        <p:origin x="75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1-23T16:03:5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3695 8167,'-14'-15'353,"14"15"415,-15-15-319,15 15 287,0-14-255,-15 14-385,15 0-96,-15-15 0,0-1-32,15 16 64,-15-14 128,0-1 128,0 15 129,0-15-97,0 1-32,1 14 33,-1-16 31,-15 1-64,15 15-31,-14 0-33,-2-14-96,3 14-96,-3 0 32,1 14-64,1-14 0,14 0 0,-30 15 0,30 1 0,-15-2 0,-14 1-32,14 0 0,-1-1 32,3 2 0,12 13-32,-14 1 32,1-15 0,-1 15-32,1 0 32,-1 0 32,0 0-32,0 15-32,0-16 64,1 16-32,14-16 0,-16 16 0,3-15 0,12 14-32,-14 2 32,1-2 0,-1 1 0,15 0 0,-14 0 0,-1-1 0,-1 0 0,2 1 0,14 16 32,-15-17-96,15 1 128,-15-1 0,15 1-192,15 0 64,-15 0 64,15 0-32,-15 0 0,15-2 0,0 3 32,0-2-32,15 1 0,-15-1 32,0 2 32,15-17-32,-15 16 32,0 0-32,15 0 0,-15-1 0,16-14-32,-16 14 0,14 1 0,-14-1 32,15 1 32,-15-15-32,15 15 0,-15 0 32,15 0-32,-15-1 32,0 1 128,15-14 0,-15 13-64,14 0 0,1-14-32,-15 15-32,16-16-32,-1 16 0,0-15-32,0 15 0,-1-15 64,16 0 0,-15 0-32,0 14-32,14-29 128,-14 14-96,16 1 96,-3 0-96,3-15 96,-2 14-31,1-14 31,0 0 32,0 15-32,0-15-64,14 0 32,-14 0-32,-1-15 32,17 15-32,-18 0 0,18 0 0,-2-15-32,1 0 32,-15 14-32,15-14 32,-1 0-32,2 0 64,-2 0-32,0 0 32,1 0-32,14 0 32,-14 0 0,0 0 1,14-14-1,-13 14 0,13-15 0,-15 0 0,15 15-32,2-15 32,-2-15-64,1 15 96,-1 0-64,15-15 32,-15 0-32,2 1 96,13-1-32,-14 0 0,-1-14 32,0 14-31,2-14 63,-2-16-32,0 15 64,1 0-128,-15-14 64,15-1-32,-17 1 96,3-1-192,-2 0 0,-14-14 0,14-1 97,-14 0-65,-15 1-32,15 0 96,-15-1 0,-15-14-32,15 14 256,-15 0-96,0-14-63,0 14-33,0 1-64,-15-15 96,0 14-96,0 1-64,0-1-224,-15 0 512,0 1-352,-14 15 64,14-1 64,-14 0 64,0 1-32,-17-1 0,17 15 0,-16 1 32,15-1 97,-14 0-225,0 1 64,0-1 32,-16 15-32,15 0 32,0 0 0,1 0-32,0 15-96,-2 0-160,17 1-160,0-1-161,-1 15-192,-15-16 65,30 16-33,-15 0-544,1 16-641,-1 13-1345,1-14-8166</inkml:trace>
  <inkml:trace contextRef="#ctx0" brushRef="#br0" timeOffset="1">9751 6125 9160,'0'0'2082,"0"0"-1025,0 0-352,-15-15-161,15 15 1,-16 0-97,16 0 1,-14-15-97,-16 15-32,15-15 97,-14 15 63,-2 0-224,1-15 33,1 15-33,-16 0-160,16 0-32,-16 0 0,1 0 0,-1 15 160,-15 0-127,15 0-33,-14 0-32,-2 15-32,2 0 0,0 0-32,0 0 0,14-1-33,-15 1-31,16-1 96,-2 1 32,2 0-64,-15 14 64,29-14-32,-14 15-32,-1-15 64,15 15 32,0 0-160,0 0 96,16-1-128,-17 1 160,16-1-64,0 1-32,1 14-32,-1-14 64,0 0 0,15 0 0,-15 15 64,0-16-32,1 16 0,14-15 32,-15 14 0,0-14-32,15-1 0,-15 16 32,15-15 0,0 0 32,0 0-32,15-1 0,0 1 32,0 14 32,-1-14-160,1-1 32,0 1-32,0 0 32,0 0 32,14-1 96,-14-13-64,16 13-128,-2 1 160,1 0-32,15-1 32,0-14-128,-1 14 160,2-14-96,-3 0 0,1 15 0,2-15 0,13 0 0,-14 0-32,15-1 64,-1 2-32,1-2 97,-1-14-129,1 15-257,-1-15 610,1 15-257,-1-16-32,16 1 0,-16 0 0,1-15 0,-1 15 0,-14 0 0,14-15-64,2 14 64,-17-14-32,1 0 0,14 0 64,-15 0-64,2 0-64,-2 0 0,1-14 32,-15-1 64,14 0-64,-14 0 32,14 0 32,-14 1-64,14-16 64,-13 0-32,-1 15 0,14-15 32,-14 1 32,0-1-64,0-15 0,0 15 224,-1-15-288,2 15 160,-3-14-160,-12-1 64,14 0-32,-15 1 96,-1-1-64,1 0 32,0 1 64,0-1-128,-15 0 160,15 0-96,-15 0-64,14-14 64,-14 14-32,15 1-128,0-1 192,-15-15 32,0 16-192,15-16 128,-15 15-32,0 0 0,15-14 0,-15 14 96,0 0-160,-15-14 128,15 15-96,0-1 0,-15-15 64,0 15-32,0-15 32,15 15-32,-29-14 64,14 14-64,0 1 32,-14-1 97,-1 1-1,15-1-64,-29 0 32,13 0-32,2 0 0,-16 0 32,0 1-32,0 14 64,1 0 32,-15-14-96,-2 29 33,2-15-33,-15 16-64,-1-2-96,0 2-97,1-2-31,0 16 96,-15 0-32,14 0 32,-15 0-481,16 0-320,-14 16-993,13-2-2914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174644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49ED7-D13A-47D8-86E9-BE1B183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can be solved by coding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DD9B-90DE-4CB6-9EAC-9596310C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8969"/>
              </p:ext>
            </p:extLst>
          </p:nvPr>
        </p:nvGraphicFramePr>
        <p:xfrm>
          <a:off x="2551450" y="2186576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34AA5-DEDB-483D-90FC-8C115CE0EA11}"/>
              </a:ext>
            </a:extLst>
          </p:cNvPr>
          <p:cNvSpPr txBox="1"/>
          <p:nvPr/>
        </p:nvSpPr>
        <p:spPr>
          <a:xfrm>
            <a:off x="5820586" y="1700922"/>
            <a:ext cx="344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if(feature &gt; 5)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09009E"/>
                </a:solidFill>
              </a:rPr>
              <a:t>;</a:t>
            </a:r>
          </a:p>
          <a:p>
            <a:r>
              <a:rPr lang="en-US" dirty="0">
                <a:solidFill>
                  <a:srgbClr val="09009E"/>
                </a:solidFill>
              </a:rPr>
              <a:t>      else </a:t>
            </a:r>
          </a:p>
          <a:p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9009E"/>
                </a:solidFill>
              </a:rPr>
              <a:t>; 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FC49-B8BC-40E8-AF2D-74348DD62EA6}"/>
              </a:ext>
            </a:extLst>
          </p:cNvPr>
          <p:cNvSpPr txBox="1"/>
          <p:nvPr/>
        </p:nvSpPr>
        <p:spPr>
          <a:xfrm>
            <a:off x="5763582" y="4191672"/>
            <a:ext cx="344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return feature &gt; 5;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1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5D6-DED6-4095-AF46-054ACC5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different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FB2F1-8809-41B0-BFE0-382A19C3EAC6}"/>
              </a:ext>
            </a:extLst>
          </p:cNvPr>
          <p:cNvSpPr/>
          <p:nvPr/>
        </p:nvSpPr>
        <p:spPr>
          <a:xfrm>
            <a:off x="1796226" y="1541269"/>
            <a:ext cx="8599548" cy="45301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B27606-7198-4F29-B1AA-B930D5D0E9C1}"/>
              </a:ext>
            </a:extLst>
          </p:cNvPr>
          <p:cNvGrpSpPr/>
          <p:nvPr/>
        </p:nvGrpSpPr>
        <p:grpSpPr>
          <a:xfrm>
            <a:off x="1961069" y="3218824"/>
            <a:ext cx="3760044" cy="2706740"/>
            <a:chOff x="575457" y="2582862"/>
            <a:chExt cx="5113921" cy="3681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5FE6E-FFF9-496A-853D-8FCE9EC0E89B}"/>
                </a:ext>
              </a:extLst>
            </p:cNvPr>
            <p:cNvGrpSpPr/>
            <p:nvPr/>
          </p:nvGrpSpPr>
          <p:grpSpPr>
            <a:xfrm>
              <a:off x="575457" y="2582862"/>
              <a:ext cx="4728380" cy="3265422"/>
              <a:chOff x="575457" y="2582862"/>
              <a:chExt cx="4728380" cy="3265422"/>
            </a:xfrm>
          </p:grpSpPr>
          <p:pic>
            <p:nvPicPr>
              <p:cNvPr id="9" name="Picture 4" descr="Vectors">
                <a:extLst>
                  <a:ext uri="{FF2B5EF4-FFF2-40B4-BE49-F238E27FC236}">
                    <a16:creationId xmlns:a16="http://schemas.microsoft.com/office/drawing/2014/main" id="{D31142CC-F040-413B-83B0-89BBFE7A0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837" y="4133784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289C-E9FD-4797-9614-DAE812D683B9}"/>
                  </a:ext>
                </a:extLst>
              </p:cNvPr>
              <p:cNvSpPr txBox="1"/>
              <p:nvPr/>
            </p:nvSpPr>
            <p:spPr>
              <a:xfrm>
                <a:off x="1539055" y="4267760"/>
                <a:ext cx="1600795" cy="1432307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clean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transform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maths</a:t>
                </a:r>
                <a:endParaRPr lang="en-US" sz="176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Curved Right Arrow 25">
                <a:extLst>
                  <a:ext uri="{FF2B5EF4-FFF2-40B4-BE49-F238E27FC236}">
                    <a16:creationId xmlns:a16="http://schemas.microsoft.com/office/drawing/2014/main" id="{C660D909-315A-4D47-ADE7-4D7BBB3FB4CC}"/>
                  </a:ext>
                </a:extLst>
              </p:cNvPr>
              <p:cNvSpPr/>
              <p:nvPr/>
            </p:nvSpPr>
            <p:spPr bwMode="auto">
              <a:xfrm>
                <a:off x="575457" y="2582862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1ACCB0-70DF-4F3C-86F8-706A1F82AF65}"/>
                </a:ext>
              </a:extLst>
            </p:cNvPr>
            <p:cNvSpPr/>
            <p:nvPr/>
          </p:nvSpPr>
          <p:spPr>
            <a:xfrm>
              <a:off x="5153700" y="5340793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3D1B6-F975-4A1A-9F62-58058FC3140E}"/>
              </a:ext>
            </a:extLst>
          </p:cNvPr>
          <p:cNvGrpSpPr/>
          <p:nvPr/>
        </p:nvGrpSpPr>
        <p:grpSpPr>
          <a:xfrm>
            <a:off x="5661748" y="4272505"/>
            <a:ext cx="3729009" cy="1559268"/>
            <a:chOff x="5608637" y="4139365"/>
            <a:chExt cx="5071711" cy="21207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9576C-FE39-4D29-9C6D-48A3A8B5845A}"/>
                </a:ext>
              </a:extLst>
            </p:cNvPr>
            <p:cNvGrpSpPr/>
            <p:nvPr/>
          </p:nvGrpSpPr>
          <p:grpSpPr>
            <a:xfrm>
              <a:off x="5608637" y="4139365"/>
              <a:ext cx="4544817" cy="1714500"/>
              <a:chOff x="5608637" y="4139365"/>
              <a:chExt cx="4544817" cy="1714500"/>
            </a:xfrm>
          </p:grpSpPr>
          <p:pic>
            <p:nvPicPr>
              <p:cNvPr id="15" name="Picture 6" descr="Model">
                <a:extLst>
                  <a:ext uri="{FF2B5EF4-FFF2-40B4-BE49-F238E27FC236}">
                    <a16:creationId xmlns:a16="http://schemas.microsoft.com/office/drawing/2014/main" id="{2F604054-196B-4550-AE64-99B2CBE60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7454" y="4139365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032A3-D72C-4E1F-9429-34C0E6BEA441}"/>
                  </a:ext>
                </a:extLst>
              </p:cNvPr>
              <p:cNvSpPr txBox="1"/>
              <p:nvPr/>
            </p:nvSpPr>
            <p:spPr>
              <a:xfrm>
                <a:off x="6568101" y="4682683"/>
                <a:ext cx="1160744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model</a:t>
                </a:r>
              </a:p>
            </p:txBody>
          </p:sp>
          <p:sp>
            <p:nvSpPr>
              <p:cNvPr id="17" name="Right Arrow 31">
                <a:extLst>
                  <a:ext uri="{FF2B5EF4-FFF2-40B4-BE49-F238E27FC236}">
                    <a16:creationId xmlns:a16="http://schemas.microsoft.com/office/drawing/2014/main" id="{AC327B42-A692-4CBF-B6EF-1AFFBBED7FB0}"/>
                  </a:ext>
                </a:extLst>
              </p:cNvPr>
              <p:cNvSpPr/>
              <p:nvPr/>
            </p:nvSpPr>
            <p:spPr bwMode="auto">
              <a:xfrm>
                <a:off x="5608637" y="4868862"/>
                <a:ext cx="762000" cy="3810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D4FA5B-0CCD-44C8-929F-8149FF5D0C69}"/>
                </a:ext>
              </a:extLst>
            </p:cNvPr>
            <p:cNvSpPr/>
            <p:nvPr/>
          </p:nvSpPr>
          <p:spPr>
            <a:xfrm>
              <a:off x="10138128" y="5336655"/>
              <a:ext cx="542220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 Light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58C0-C6F4-4E5D-8566-890C0EDA7E96}"/>
              </a:ext>
            </a:extLst>
          </p:cNvPr>
          <p:cNvGrpSpPr/>
          <p:nvPr/>
        </p:nvGrpSpPr>
        <p:grpSpPr>
          <a:xfrm>
            <a:off x="6331376" y="2204775"/>
            <a:ext cx="3588391" cy="2418251"/>
            <a:chOff x="6519377" y="1811271"/>
            <a:chExt cx="4880460" cy="32889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94AE9F-2A6F-4BAA-AE20-8E62BF5F3B2C}"/>
                </a:ext>
              </a:extLst>
            </p:cNvPr>
            <p:cNvGrpSpPr/>
            <p:nvPr/>
          </p:nvGrpSpPr>
          <p:grpSpPr>
            <a:xfrm>
              <a:off x="6519377" y="1811271"/>
              <a:ext cx="4880460" cy="3288989"/>
              <a:chOff x="6519377" y="1811271"/>
              <a:chExt cx="4880460" cy="3288989"/>
            </a:xfrm>
          </p:grpSpPr>
          <p:pic>
            <p:nvPicPr>
              <p:cNvPr id="21" name="Picture 8" descr="Prediction">
                <a:extLst>
                  <a:ext uri="{FF2B5EF4-FFF2-40B4-BE49-F238E27FC236}">
                    <a16:creationId xmlns:a16="http://schemas.microsoft.com/office/drawing/2014/main" id="{E7403C5F-A7BA-47CB-8527-B61ECE873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237" y="1811271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170C3D-1CF5-480C-95CD-3C403E834378}"/>
                  </a:ext>
                </a:extLst>
              </p:cNvPr>
              <p:cNvSpPr txBox="1"/>
              <p:nvPr/>
            </p:nvSpPr>
            <p:spPr>
              <a:xfrm>
                <a:off x="6519377" y="2346896"/>
                <a:ext cx="1250393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predict</a:t>
                </a:r>
              </a:p>
            </p:txBody>
          </p:sp>
          <p:sp>
            <p:nvSpPr>
              <p:cNvPr id="23" name="Curved Right Arrow 33">
                <a:extLst>
                  <a:ext uri="{FF2B5EF4-FFF2-40B4-BE49-F238E27FC236}">
                    <a16:creationId xmlns:a16="http://schemas.microsoft.com/office/drawing/2014/main" id="{1AD58C26-62C4-400A-85F7-2F95A8782A55}"/>
                  </a:ext>
                </a:extLst>
              </p:cNvPr>
              <p:cNvSpPr/>
              <p:nvPr/>
            </p:nvSpPr>
            <p:spPr bwMode="auto">
              <a:xfrm rot="10800000">
                <a:off x="10409237" y="2372575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CEB15-BAB5-4DAB-97BC-411FE0D60E1D}"/>
                </a:ext>
              </a:extLst>
            </p:cNvPr>
            <p:cNvSpPr/>
            <p:nvPr/>
          </p:nvSpPr>
          <p:spPr>
            <a:xfrm>
              <a:off x="10141398" y="3066072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9DAF78-A549-4A9C-A813-40146B3E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631"/>
              </p:ext>
            </p:extLst>
          </p:nvPr>
        </p:nvGraphicFramePr>
        <p:xfrm>
          <a:off x="4095344" y="1695753"/>
          <a:ext cx="1019102" cy="243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770136-2923-43C3-BD45-58867F3C8A8B}"/>
              </a:ext>
            </a:extLst>
          </p:cNvPr>
          <p:cNvSpPr txBox="1"/>
          <p:nvPr/>
        </p:nvSpPr>
        <p:spPr>
          <a:xfrm>
            <a:off x="2957839" y="2987989"/>
            <a:ext cx="678653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8858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474-825B-40BB-9B94-2E06E57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/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7FD11-EA7E-4205-9E28-4433A2BC1EE8}"/>
              </a:ext>
            </a:extLst>
          </p:cNvPr>
          <p:cNvSpPr/>
          <p:nvPr/>
        </p:nvSpPr>
        <p:spPr bwMode="auto">
          <a:xfrm>
            <a:off x="4849503" y="3492406"/>
            <a:ext cx="1161393" cy="55704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</a:t>
            </a: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/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0AF1C-0649-4E2B-AA49-597CD494F1B2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23230" y="3770930"/>
            <a:ext cx="4262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/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We are looking for function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/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D7BA60-61AF-4065-85AB-AC2ACC1D11BA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H="1" flipV="1">
            <a:off x="5430199" y="3205226"/>
            <a:ext cx="1" cy="2871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/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CA44FFD-A60D-4277-BEDB-12813816D11D}"/>
              </a:ext>
            </a:extLst>
          </p:cNvPr>
          <p:cNvSpPr/>
          <p:nvPr/>
        </p:nvSpPr>
        <p:spPr bwMode="auto">
          <a:xfrm>
            <a:off x="7583213" y="3216841"/>
            <a:ext cx="1981200" cy="832613"/>
          </a:xfrm>
          <a:prstGeom prst="wedgeRectCallout">
            <a:avLst>
              <a:gd name="adj1" fmla="val -141553"/>
              <a:gd name="adj2" fmla="val -6756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produces hypothesis function g(x)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/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B64EA62-7B86-4C68-BA0B-002F9616FA4A}"/>
              </a:ext>
            </a:extLst>
          </p:cNvPr>
          <p:cNvSpPr/>
          <p:nvPr/>
        </p:nvSpPr>
        <p:spPr bwMode="auto">
          <a:xfrm>
            <a:off x="7583213" y="4425063"/>
            <a:ext cx="3888828" cy="832614"/>
          </a:xfrm>
          <a:prstGeom prst="wedgeRectCallout">
            <a:avLst>
              <a:gd name="adj1" fmla="val -76511"/>
              <a:gd name="adj2" fmla="val 1990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Models and algorithms define set of hypothesizes. g(x) is just one of them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2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  <p:bldP spid="9" grpId="0"/>
      <p:bldP spid="11" grpId="0"/>
      <p:bldP spid="12" grpId="0" animBg="1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04A-5F04-4753-8E81-B08AA54A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BF38-224D-4E3D-9CC3-4AAEEF69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51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lvl="1"/>
            <a:r>
              <a:rPr lang="en-US" dirty="0"/>
              <a:t>	True/false, male/female, high/low, black/white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Multi-class classification</a:t>
            </a:r>
          </a:p>
          <a:p>
            <a:pPr lvl="1"/>
            <a:r>
              <a:rPr lang="en-US" dirty="0"/>
              <a:t>	{1,2,3,4}, {A,B,C,D}, {0,1</a:t>
            </a:r>
            <a:r>
              <a:rPr lang="de-DE" dirty="0"/>
              <a:t>€, 0,5€,</a:t>
            </a:r>
            <a:r>
              <a:rPr lang="en-US" dirty="0"/>
              <a:t>1</a:t>
            </a:r>
            <a:r>
              <a:rPr lang="de-DE" dirty="0"/>
              <a:t>€</a:t>
            </a:r>
            <a:r>
              <a:rPr lang="en-US" dirty="0"/>
              <a:t>, 2</a:t>
            </a:r>
            <a:r>
              <a:rPr lang="de-DE" dirty="0"/>
              <a:t>€}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r>
              <a:rPr lang="en-US" dirty="0"/>
              <a:t>	1,0-100,00, any real value.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0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CAB40-7725-4973-B246-EA435D0DE058}"/>
              </a:ext>
            </a:extLst>
          </p:cNvPr>
          <p:cNvSpPr txBox="1">
            <a:spLocks/>
          </p:cNvSpPr>
          <p:nvPr/>
        </p:nvSpPr>
        <p:spPr>
          <a:xfrm>
            <a:off x="2210496" y="1479843"/>
            <a:ext cx="3760470" cy="476898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Supervised Learning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B0518B-3DCB-4008-A944-632E1C7182C5}"/>
              </a:ext>
            </a:extLst>
          </p:cNvPr>
          <p:cNvSpPr txBox="1">
            <a:spLocks/>
          </p:cNvSpPr>
          <p:nvPr/>
        </p:nvSpPr>
        <p:spPr>
          <a:xfrm>
            <a:off x="6433531" y="1486300"/>
            <a:ext cx="4293045" cy="487680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Unsupervised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06B5C-D278-40ED-A178-6EABD212414E}"/>
              </a:ext>
            </a:extLst>
          </p:cNvPr>
          <p:cNvGrpSpPr/>
          <p:nvPr/>
        </p:nvGrpSpPr>
        <p:grpSpPr>
          <a:xfrm>
            <a:off x="6403099" y="2622034"/>
            <a:ext cx="3289908" cy="2930098"/>
            <a:chOff x="6687525" y="2403918"/>
            <a:chExt cx="4386544" cy="39067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69056D-8C82-4F29-B4E7-AA4F0FFE8C5F}"/>
                </a:ext>
              </a:extLst>
            </p:cNvPr>
            <p:cNvSpPr/>
            <p:nvPr/>
          </p:nvSpPr>
          <p:spPr>
            <a:xfrm>
              <a:off x="7814547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BDC483-EB2C-42D3-A0BE-C17CDEB9F5AF}"/>
                </a:ext>
              </a:extLst>
            </p:cNvPr>
            <p:cNvSpPr/>
            <p:nvPr/>
          </p:nvSpPr>
          <p:spPr>
            <a:xfrm>
              <a:off x="8499075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810E5-8BED-4440-97E5-C47F3E06CF5D}"/>
                </a:ext>
              </a:extLst>
            </p:cNvPr>
            <p:cNvSpPr/>
            <p:nvPr/>
          </p:nvSpPr>
          <p:spPr>
            <a:xfrm>
              <a:off x="8201623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F9FA1-1205-4687-B4FC-B4257C05F569}"/>
                </a:ext>
              </a:extLst>
            </p:cNvPr>
            <p:cNvSpPr/>
            <p:nvPr/>
          </p:nvSpPr>
          <p:spPr>
            <a:xfrm>
              <a:off x="8114431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1636-C334-4FDC-B32B-D6AB488D8D1A}"/>
                </a:ext>
              </a:extLst>
            </p:cNvPr>
            <p:cNvSpPr/>
            <p:nvPr/>
          </p:nvSpPr>
          <p:spPr>
            <a:xfrm>
              <a:off x="9666336" y="369680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2E71AC-77DF-4301-9624-766030A4A310}"/>
                </a:ext>
              </a:extLst>
            </p:cNvPr>
            <p:cNvSpPr/>
            <p:nvPr/>
          </p:nvSpPr>
          <p:spPr>
            <a:xfrm>
              <a:off x="9780636" y="33373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65BD4-ECCE-4E81-A0EE-AFAFEBC54541}"/>
                </a:ext>
              </a:extLst>
            </p:cNvPr>
            <p:cNvSpPr/>
            <p:nvPr/>
          </p:nvSpPr>
          <p:spPr>
            <a:xfrm>
              <a:off x="10345125" y="337295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1E5A52-0827-445E-8E47-CD6710909ABB}"/>
                </a:ext>
              </a:extLst>
            </p:cNvPr>
            <p:cNvSpPr/>
            <p:nvPr/>
          </p:nvSpPr>
          <p:spPr>
            <a:xfrm>
              <a:off x="9802200" y="28801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9444A-7D00-4CC8-81A3-376FD9D3EEFE}"/>
                </a:ext>
              </a:extLst>
            </p:cNvPr>
            <p:cNvSpPr txBox="1"/>
            <p:nvPr/>
          </p:nvSpPr>
          <p:spPr>
            <a:xfrm>
              <a:off x="9089525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72D5A6-5C03-4135-907A-57E804DFCBF6}"/>
                </a:ext>
              </a:extLst>
            </p:cNvPr>
            <p:cNvSpPr txBox="1"/>
            <p:nvPr/>
          </p:nvSpPr>
          <p:spPr>
            <a:xfrm>
              <a:off x="6687525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C997A2-8653-4761-9A10-A268D3B635B2}"/>
                </a:ext>
              </a:extLst>
            </p:cNvPr>
            <p:cNvCxnSpPr/>
            <p:nvPr/>
          </p:nvCxnSpPr>
          <p:spPr>
            <a:xfrm flipV="1">
              <a:off x="7363929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D5201-BAE6-4935-AF76-0BA97C2D56C4}"/>
                </a:ext>
              </a:extLst>
            </p:cNvPr>
            <p:cNvCxnSpPr/>
            <p:nvPr/>
          </p:nvCxnSpPr>
          <p:spPr>
            <a:xfrm>
              <a:off x="7173821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F466E-F8B7-4259-8589-E004141E7DB7}"/>
                    </a:ext>
                  </a:extLst>
                </p14:cNvPr>
                <p14:cNvContentPartPr/>
                <p14:nvPr/>
              </p14:nvContentPartPr>
              <p14:xfrm>
                <a:off x="7588245" y="2698488"/>
                <a:ext cx="3273840" cy="251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4804" y="2686967"/>
                  <a:ext cx="3301682" cy="2543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7097E-8483-495E-A07E-B92862B587BD}"/>
              </a:ext>
            </a:extLst>
          </p:cNvPr>
          <p:cNvGrpSpPr/>
          <p:nvPr/>
        </p:nvGrpSpPr>
        <p:grpSpPr>
          <a:xfrm>
            <a:off x="1926631" y="2622034"/>
            <a:ext cx="3289908" cy="2930098"/>
            <a:chOff x="1030842" y="2403918"/>
            <a:chExt cx="4386544" cy="39067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553854-3DB6-473D-AAA3-53BE84989585}"/>
                </a:ext>
              </a:extLst>
            </p:cNvPr>
            <p:cNvSpPr/>
            <p:nvPr/>
          </p:nvSpPr>
          <p:spPr>
            <a:xfrm>
              <a:off x="2157864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6996E0-E892-4D63-933F-28B127B52CBC}"/>
                </a:ext>
              </a:extLst>
            </p:cNvPr>
            <p:cNvSpPr/>
            <p:nvPr/>
          </p:nvSpPr>
          <p:spPr>
            <a:xfrm>
              <a:off x="2842392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9D2E82-FD6F-49D5-B445-0B93A6A17404}"/>
                </a:ext>
              </a:extLst>
            </p:cNvPr>
            <p:cNvSpPr/>
            <p:nvPr/>
          </p:nvSpPr>
          <p:spPr>
            <a:xfrm>
              <a:off x="2544940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2E97B-813A-4A52-A7E5-F24B3C5C2CC0}"/>
                </a:ext>
              </a:extLst>
            </p:cNvPr>
            <p:cNvSpPr/>
            <p:nvPr/>
          </p:nvSpPr>
          <p:spPr>
            <a:xfrm>
              <a:off x="2457748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13B0A4DE-2216-4F14-B189-18F29F3ED38B}"/>
                </a:ext>
              </a:extLst>
            </p:cNvPr>
            <p:cNvSpPr/>
            <p:nvPr/>
          </p:nvSpPr>
          <p:spPr>
            <a:xfrm rot="2734294">
              <a:off x="3975728" y="3637566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84BB0D09-1186-42B0-BB8C-E12C3D46F48C}"/>
                </a:ext>
              </a:extLst>
            </p:cNvPr>
            <p:cNvSpPr/>
            <p:nvPr/>
          </p:nvSpPr>
          <p:spPr>
            <a:xfrm rot="2734294">
              <a:off x="4101375" y="2828583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298C0316-3794-40D1-BC8D-835541BFB8CA}"/>
                </a:ext>
              </a:extLst>
            </p:cNvPr>
            <p:cNvSpPr/>
            <p:nvPr/>
          </p:nvSpPr>
          <p:spPr>
            <a:xfrm rot="2734294">
              <a:off x="4653859" y="332656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A74E04D7-BC1B-472B-B7E0-EFAE23A2036E}"/>
                </a:ext>
              </a:extLst>
            </p:cNvPr>
            <p:cNvSpPr/>
            <p:nvPr/>
          </p:nvSpPr>
          <p:spPr>
            <a:xfrm rot="2734294">
              <a:off x="4084074" y="330016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95329-7323-47F5-8D5A-2415DB7EB898}"/>
                </a:ext>
              </a:extLst>
            </p:cNvPr>
            <p:cNvSpPr txBox="1"/>
            <p:nvPr/>
          </p:nvSpPr>
          <p:spPr>
            <a:xfrm>
              <a:off x="3432842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FB9A4-8DED-4A12-974E-6FB8B1FA732E}"/>
                </a:ext>
              </a:extLst>
            </p:cNvPr>
            <p:cNvSpPr txBox="1"/>
            <p:nvPr/>
          </p:nvSpPr>
          <p:spPr>
            <a:xfrm>
              <a:off x="1030842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980488-594F-47D7-BB15-A1582BCD4759}"/>
                </a:ext>
              </a:extLst>
            </p:cNvPr>
            <p:cNvCxnSpPr/>
            <p:nvPr/>
          </p:nvCxnSpPr>
          <p:spPr>
            <a:xfrm flipV="1">
              <a:off x="1707246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516882-AB42-4C89-947F-D77B2E3BE2F3}"/>
                </a:ext>
              </a:extLst>
            </p:cNvPr>
            <p:cNvCxnSpPr/>
            <p:nvPr/>
          </p:nvCxnSpPr>
          <p:spPr>
            <a:xfrm>
              <a:off x="1517138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1493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948" y="404307"/>
            <a:ext cx="8492359" cy="61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704" y="380058"/>
            <a:ext cx="8492359" cy="6169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02374-695E-4A85-91EA-8A8CF6A81F62}"/>
              </a:ext>
            </a:extLst>
          </p:cNvPr>
          <p:cNvSpPr/>
          <p:nvPr/>
        </p:nvSpPr>
        <p:spPr bwMode="auto">
          <a:xfrm>
            <a:off x="9287786" y="2085848"/>
            <a:ext cx="1524001" cy="378874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Hierarchical Temporal Memory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5CA6-78B3-44CF-9145-FEC25F3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65574" r="-25152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65574" r="-15229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65574" b="-156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165574" r="-25152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165574" r="-15229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467308" r="-251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4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9013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3A7-37FF-4604-820C-AF00C5A7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983D3-8864-4B05-90D8-783A24F90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8148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Median separates the higher half of a data from the lower half:</a:t>
            </a:r>
          </a:p>
          <a:p>
            <a:pPr lvl="1"/>
            <a:r>
              <a:rPr lang="de-DE" dirty="0"/>
              <a:t>	{3, 3, </a:t>
            </a:r>
            <a:r>
              <a:rPr lang="de-DE" dirty="0">
                <a:solidFill>
                  <a:srgbClr val="FF0000"/>
                </a:solidFill>
              </a:rPr>
              <a:t>5</a:t>
            </a:r>
            <a:r>
              <a:rPr lang="de-DE" dirty="0"/>
              <a:t>, 9, 11} =&gt;5</a:t>
            </a:r>
          </a:p>
          <a:p>
            <a:pPr lvl="1"/>
            <a:r>
              <a:rPr lang="de-DE" dirty="0"/>
              <a:t>	{3, </a:t>
            </a:r>
            <a:r>
              <a:rPr lang="de-DE" dirty="0">
                <a:solidFill>
                  <a:srgbClr val="FF0000"/>
                </a:solidFill>
              </a:rPr>
              <a:t>5, 7</a:t>
            </a:r>
            <a:r>
              <a:rPr lang="de-DE" dirty="0"/>
              <a:t>, 9}=&gt;(</a:t>
            </a:r>
            <a:r>
              <a:rPr lang="de-DE" dirty="0">
                <a:solidFill>
                  <a:srgbClr val="FF0000"/>
                </a:solidFill>
              </a:rPr>
              <a:t>5 + 7</a:t>
            </a:r>
            <a:r>
              <a:rPr lang="de-DE" dirty="0"/>
              <a:t>) / 2 = 6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Variance                                        </a:t>
            </a:r>
            <a:r>
              <a:rPr lang="en-US" sz="2000" dirty="0"/>
              <a:t>where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lvl="1"/>
            <a:r>
              <a:rPr lang="en-US" dirty="0"/>
              <a:t>	Square root of the squared variance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D1AA-A050-4539-8C58-10CD12C8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7" y="1326582"/>
            <a:ext cx="18383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F898-975F-4DA2-9DF6-284CEAB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5" y="3096451"/>
            <a:ext cx="32480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18180-7A6C-4D55-8F27-AC1B044CD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2" y="3096450"/>
            <a:ext cx="10096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B251-8F6A-4AED-B1AE-9C6EFF0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513" y="4384461"/>
            <a:ext cx="857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6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9A1-FFAB-4A24-A30F-88313B2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48062-3D4C-4EA1-B3AF-779D84613844}"/>
              </a:ext>
            </a:extLst>
          </p:cNvPr>
          <p:cNvSpPr/>
          <p:nvPr/>
        </p:nvSpPr>
        <p:spPr bwMode="auto">
          <a:xfrm>
            <a:off x="5281446" y="2074426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Training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077DC-86FE-4741-91DD-27A4FED185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1408" y="2366087"/>
            <a:ext cx="89003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9FA2B714-4202-40DD-90B1-11D9E45E6E2A}"/>
              </a:ext>
            </a:extLst>
          </p:cNvPr>
          <p:cNvSpPr/>
          <p:nvPr/>
        </p:nvSpPr>
        <p:spPr bwMode="auto">
          <a:xfrm>
            <a:off x="5602012" y="2936273"/>
            <a:ext cx="1718441" cy="998483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Persisted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DE166-05FB-44DD-89F1-D8665390F14B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flipH="1">
            <a:off x="6461233" y="2657750"/>
            <a:ext cx="2627" cy="278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5CF56-C32E-4CAD-9B2F-43C314914C2E}"/>
              </a:ext>
            </a:extLst>
          </p:cNvPr>
          <p:cNvSpPr/>
          <p:nvPr/>
        </p:nvSpPr>
        <p:spPr bwMode="auto">
          <a:xfrm>
            <a:off x="5276193" y="5138192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Evaluation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1254BE8B-9ECC-486E-9C6C-9E17EDADFC69}"/>
              </a:ext>
            </a:extLst>
          </p:cNvPr>
          <p:cNvSpPr/>
          <p:nvPr/>
        </p:nvSpPr>
        <p:spPr bwMode="auto">
          <a:xfrm>
            <a:off x="2614201" y="5085613"/>
            <a:ext cx="1173820" cy="688482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CB2CE-ED77-4F38-BF3B-92BFB2CF8075}"/>
              </a:ext>
            </a:extLst>
          </p:cNvPr>
          <p:cNvCxnSpPr>
            <a:stCxn id="21" idx="4"/>
            <a:endCxn id="20" idx="1"/>
          </p:cNvCxnSpPr>
          <p:nvPr/>
        </p:nvCxnSpPr>
        <p:spPr>
          <a:xfrm>
            <a:off x="3788021" y="5429854"/>
            <a:ext cx="14881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2C8BFB-DA14-4307-9933-921461E9D899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6458607" y="3934756"/>
            <a:ext cx="2626" cy="1203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C7805-4E4F-4E36-A91E-2D39BF83406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41021" y="5429854"/>
            <a:ext cx="97746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/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/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/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38D99627-0FCD-41ED-85AF-A373028D5483}"/>
              </a:ext>
            </a:extLst>
          </p:cNvPr>
          <p:cNvSpPr/>
          <p:nvPr/>
        </p:nvSpPr>
        <p:spPr bwMode="auto">
          <a:xfrm>
            <a:off x="2010815" y="1234911"/>
            <a:ext cx="2380593" cy="2262351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Historical 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55964-CD46-468E-AB84-843435BF9051}"/>
              </a:ext>
            </a:extLst>
          </p:cNvPr>
          <p:cNvCxnSpPr/>
          <p:nvPr/>
        </p:nvCxnSpPr>
        <p:spPr>
          <a:xfrm>
            <a:off x="788276" y="4498428"/>
            <a:ext cx="1137592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52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78B92-72F8-4004-966E-63A23CB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B186-E752-4795-8054-90ADF8266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595006"/>
            <a:ext cx="11655079" cy="14945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patterns in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Replacing </a:t>
            </a:r>
            <a:r>
              <a:rPr lang="en-US" sz="2800" u="sng" dirty="0"/>
              <a:t>human written code </a:t>
            </a:r>
            <a:r>
              <a:rPr lang="en-US" sz="2800" dirty="0"/>
              <a:t> with </a:t>
            </a:r>
            <a:r>
              <a:rPr lang="en-US" sz="2800" u="sng" dirty="0"/>
              <a:t>supplying data</a:t>
            </a:r>
            <a:endParaRPr lang="de-DE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687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E13-713E-4EE9-A7C1-DC8C891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C0CA-7DF6-471D-8817-0272160E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04924"/>
            <a:ext cx="11655079" cy="4248151"/>
          </a:xfrm>
        </p:spPr>
        <p:txBody>
          <a:bodyPr/>
          <a:lstStyle/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code it 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Recognizing Speech/image/gestures)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scale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Recommendations, Spam &amp; Fraud detection) </a:t>
            </a:r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have to adapt/personalize </a:t>
            </a:r>
            <a:br>
              <a:rPr lang="en-US" sz="2800" b="1" dirty="0">
                <a:solidFill>
                  <a:srgbClr val="09009E"/>
                </a:solidFill>
              </a:rPr>
            </a:br>
            <a:r>
              <a:rPr lang="en-US" sz="2800" dirty="0"/>
              <a:t>(e.g. Predictive typing)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track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tr-TR" sz="2800" dirty="0"/>
              <a:t>(e.g. AI </a:t>
            </a:r>
            <a:r>
              <a:rPr lang="en-US" sz="2800" dirty="0"/>
              <a:t>gaming, robot control</a:t>
            </a:r>
            <a:r>
              <a:rPr lang="tr-TR" sz="2800" dirty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000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D090-3749-4252-9370-8B3F839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vs. ML. What is what?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CB99B-E7D9-4D30-9EBA-79A17DE6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493649"/>
          </a:xfrm>
        </p:spPr>
        <p:txBody>
          <a:bodyPr/>
          <a:lstStyle/>
          <a:p>
            <a:r>
              <a:rPr lang="en-GB" b="1" dirty="0"/>
              <a:t>AI</a:t>
            </a:r>
          </a:p>
          <a:p>
            <a:r>
              <a:rPr lang="en-GB" dirty="0"/>
              <a:t>machines can perform tasks characteristic </a:t>
            </a:r>
            <a:br>
              <a:rPr lang="en-GB" dirty="0"/>
            </a:br>
            <a:r>
              <a:rPr lang="en-GB" dirty="0"/>
              <a:t>of human intelligence - 1956 by John McCarthy</a:t>
            </a:r>
          </a:p>
          <a:p>
            <a:pPr lvl="1"/>
            <a:r>
              <a:rPr lang="en-GB" dirty="0"/>
              <a:t>General AI -&gt; Intelligence</a:t>
            </a:r>
          </a:p>
          <a:p>
            <a:pPr lvl="1"/>
            <a:r>
              <a:rPr lang="en-GB" dirty="0"/>
              <a:t>Narrow AI -&gt; Machine Learning</a:t>
            </a:r>
          </a:p>
          <a:p>
            <a:r>
              <a:rPr lang="en-US" dirty="0"/>
              <a:t>ML </a:t>
            </a:r>
          </a:p>
          <a:p>
            <a:pPr lvl="1"/>
            <a:r>
              <a:rPr lang="en-US" dirty="0"/>
              <a:t>Solves very specific tasks (Image Recognition, </a:t>
            </a:r>
            <a:br>
              <a:rPr lang="en-US" dirty="0"/>
            </a:br>
            <a:r>
              <a:rPr lang="en-US" dirty="0"/>
              <a:t>Credit Risks, OCR,.. )</a:t>
            </a:r>
          </a:p>
          <a:p>
            <a:pPr lvl="1"/>
            <a:r>
              <a:rPr lang="en-US" dirty="0"/>
              <a:t>Subset of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754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969-E715-4A91-A852-C4B0AAA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function ‘</a:t>
            </a:r>
            <a:r>
              <a:rPr lang="en-US" i="1" dirty="0"/>
              <a:t>f 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50BC-73C0-4522-9315-DCB0D38C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0" y="1770823"/>
            <a:ext cx="6113414" cy="3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3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541565"/>
            <a:ext cx="7886700" cy="652721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Finding patterns in data</a:t>
            </a:r>
            <a:endParaRPr lang="de-DE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1221" y="2251634"/>
          <a:ext cx="2564140" cy="3227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021937" y="2265593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</TotalTime>
  <Words>668</Words>
  <Application>Microsoft Office PowerPoint</Application>
  <PresentationFormat>Widescreen</PresentationFormat>
  <Paragraphs>230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What is machine learning?</vt:lpstr>
      <vt:lpstr>Examples</vt:lpstr>
      <vt:lpstr>AI vs. ML. What is what?</vt:lpstr>
      <vt:lpstr>Find function ‘f ’</vt:lpstr>
      <vt:lpstr>Finding patterns in data</vt:lpstr>
      <vt:lpstr>Many problems can be solved by coding</vt:lpstr>
      <vt:lpstr>ML is a different approach</vt:lpstr>
      <vt:lpstr>What is learning?</vt:lpstr>
      <vt:lpstr>Which algorithm to use?</vt:lpstr>
      <vt:lpstr>PowerPoint Presentation</vt:lpstr>
      <vt:lpstr>PowerPoint Presentation</vt:lpstr>
      <vt:lpstr>PowerPoint Presentation</vt:lpstr>
      <vt:lpstr>Confusion Matrix</vt:lpstr>
      <vt:lpstr>Good to know</vt:lpstr>
      <vt:lpstr>ML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397</cp:revision>
  <dcterms:created xsi:type="dcterms:W3CDTF">2014-04-01T15:39:24Z</dcterms:created>
  <dcterms:modified xsi:type="dcterms:W3CDTF">2022-12-05T10:12:03Z</dcterms:modified>
</cp:coreProperties>
</file>